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8" r:id="rId13"/>
    <p:sldId id="269" r:id="rId14"/>
    <p:sldId id="271" r:id="rId15"/>
    <p:sldId id="274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FDE10-2A95-476C-9BB1-1B07BFDF3345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3C036D-B149-44EB-AFF2-07FDD66A2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E9F8-4F19-4987-A364-FD7A03312FC7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2525-734D-4D9C-A5A7-93C7752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13686-DD09-4D0C-9DB8-FB6299FD78B4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2F96-3947-4581-8D22-D510284E2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EF1-8151-4069-8B0D-CA8CD63D6AED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BB0F-BAFA-4516-ABCD-82A3E739F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15EC-FF69-4E2F-9FB2-DF0553F20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69F6-7285-4C86-9C2F-83E1045E0ABF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524A-5D47-4ADE-B3EE-00A6C1CC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1662-6A28-4568-8830-1CF6602D3904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26CD-20E2-4003-ACBB-916A8727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B091-AEF9-4C39-8211-9B62D1BB4D09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7927-4D90-4CF7-B165-CCEC737DE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C332-0D2F-443D-92A9-E9A365D9854D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899B-EE57-4798-9DA4-650BA174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9B33-F4B7-4488-8AE1-6565CFC19C98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2FF0-E400-4B7C-93EF-C0D7B96E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6925-E476-450E-B60B-C365A9A0C93C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2FFE-313E-43F9-B8BD-E4071D0EA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7584-A580-47F4-B1E7-FDC0CC881A26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8901-A163-4A90-9B81-5F2C80145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C016-1BA2-4B70-BAE4-FBFE717DB7EC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6D23-1061-4C7A-A1EB-25657B322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75FF2-AAE9-4D49-940F-869E8F2345CA}" type="datetimeFigureOut">
              <a:rPr lang="en-US"/>
              <a:pPr>
                <a:defRPr/>
              </a:pPr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9CF52-9A60-44DC-B991-DFF23144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Transocean Deepwater Horizon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50 miles SE of Venice, 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What we Don’t Know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The cause of the explosion and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620000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50"/>
                </a:solidFill>
                <a:latin typeface="+mn-lt"/>
                <a:cs typeface="+mn-cs"/>
              </a:rPr>
              <a:t>What we DO know……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have muster drills….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practice each time like your life depends on 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have “persons on board” lists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….it may be YOU that we are searching for (or not)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ask for emergency phone numbers when you arrive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…..imagine if delays occurred if notifications to love ones on your well being were delayed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620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50"/>
                </a:solidFill>
                <a:latin typeface="+mn-lt"/>
                <a:cs typeface="+mn-cs"/>
              </a:rPr>
              <a:t>What we DO know……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have Well Control training (and drills)….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apply your training to protect people, assets, and the environment….drill like it is the real thing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 This is why we have procedures, SOP’s, POA’s, etc…….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follow these processes or use SWA and/or MOC if they cannot be followed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6200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50"/>
                </a:solidFill>
                <a:latin typeface="+mn-lt"/>
                <a:cs typeface="+mn-cs"/>
              </a:rPr>
              <a:t>What we DO know……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have equipment and personnel </a:t>
            </a:r>
            <a:r>
              <a:rPr lang="en-US" sz="3200" b="1" u="sng" dirty="0">
                <a:latin typeface="+mn-lt"/>
                <a:cs typeface="+mn-cs"/>
              </a:rPr>
              <a:t>always</a:t>
            </a:r>
            <a:r>
              <a:rPr lang="en-US" sz="3200" b="1" dirty="0">
                <a:latin typeface="+mn-lt"/>
                <a:cs typeface="+mn-cs"/>
              </a:rPr>
              <a:t> monitoring pit levels and flow show indicators……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ensure equipment is maintained, functioning, alarms ON, and people watching, understanding, and communicating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81000"/>
            <a:ext cx="7620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50"/>
                </a:solidFill>
                <a:latin typeface="+mn-lt"/>
                <a:cs typeface="+mn-cs"/>
              </a:rPr>
              <a:t>What we DO know……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This is why we have </a:t>
            </a:r>
            <a:r>
              <a:rPr lang="en-US" sz="3200" b="1" dirty="0" err="1">
                <a:latin typeface="+mn-lt"/>
                <a:cs typeface="+mn-cs"/>
              </a:rPr>
              <a:t>deadman</a:t>
            </a:r>
            <a:r>
              <a:rPr lang="en-US" sz="3200" b="1" dirty="0">
                <a:latin typeface="+mn-lt"/>
                <a:cs typeface="+mn-cs"/>
              </a:rPr>
              <a:t> systems on our rigs in the event all power is lost…..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always need a way to shut-in well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 This is why we have shear rams…….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when tubulars are across the BOP that cannot be sheared, we need to minimize the time that the non-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shearable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 material is across the BOP stack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200" b="1" dirty="0">
                <a:latin typeface="+mn-lt"/>
                <a:cs typeface="+mn-cs"/>
              </a:rPr>
              <a:t> And the list goes on and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Calibri" pitchFamily="34" charset="0"/>
              </a:rPr>
              <a:t>In Closing……</a:t>
            </a:r>
          </a:p>
          <a:p>
            <a:pPr>
              <a:buFont typeface="Arial" charset="0"/>
              <a:buChar char="•"/>
            </a:pPr>
            <a:r>
              <a:rPr lang="en-US" sz="3200" b="1" u="sng">
                <a:latin typeface="Calibri" pitchFamily="34" charset="0"/>
              </a:rPr>
              <a:t>All tragedies </a:t>
            </a:r>
            <a:r>
              <a:rPr lang="en-US" sz="3200" b="1">
                <a:latin typeface="Calibri" pitchFamily="34" charset="0"/>
              </a:rPr>
              <a:t>affect human beings and companies……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Somebody’s loved one has been injured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Reputations are only as good as yesterday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Regulations are typically written to address past mistakes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533400" y="0"/>
            <a:ext cx="78486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 sz="3200" b="1">
              <a:latin typeface="Calibri" pitchFamily="34" charset="0"/>
            </a:endParaRPr>
          </a:p>
          <a:p>
            <a:r>
              <a:rPr lang="en-US" sz="4800" b="1">
                <a:solidFill>
                  <a:srgbClr val="0070C0"/>
                </a:solidFill>
                <a:latin typeface="Calibri" pitchFamily="34" charset="0"/>
              </a:rPr>
              <a:t>In Closing…….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It is not a RIGHT to work offshore….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We have been granted PERMISSION to explore and produce hydrocarbons.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Consistent DEMONSTRATION of SAFE operations help ensure our PERMISSION to work offshore.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Deepwater Horizon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838200"/>
            <a:ext cx="855345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A Little Background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DEEPWATER HORIZON was drilling at MC 252 #1 in 4,992’ WD at BP’s MACONDO prospect.  We understand they had been fighting lost circulation at 18260’.  </a:t>
            </a:r>
          </a:p>
          <a:p>
            <a:pPr eaLnBrk="1" hangingPunct="1"/>
            <a:r>
              <a:rPr lang="en-US" smtClean="0"/>
              <a:t>MACONDO is a 3 way fault trap amplitude play 4 blocks Northeast of MC292 Gemini E.  Prospect partners are: "BP 65%,  Anadarko 25%, MOEX Offshore 2007 LLC 10% .  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762000" y="381000"/>
            <a:ext cx="7620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Calibri" pitchFamily="34" charset="0"/>
              </a:rPr>
              <a:t>What the NEWS outlets are reporting….</a:t>
            </a:r>
            <a:endParaRPr lang="en-U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Explosion and fire occurred roughly at 10:00 pm on the night of 20 April 2010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126 personnel were on board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As of 0700 hrs this morning,</a:t>
            </a:r>
          </a:p>
          <a:p>
            <a:pPr lvl="1">
              <a:buFont typeface="Arial" charset="0"/>
              <a:buChar char="•"/>
            </a:pPr>
            <a:r>
              <a:rPr lang="en-US" sz="3600" b="1">
                <a:latin typeface="Calibri" pitchFamily="34" charset="0"/>
              </a:rPr>
              <a:t>115 personnel accounted for</a:t>
            </a:r>
          </a:p>
          <a:p>
            <a:pPr lvl="1">
              <a:buFont typeface="Arial" charset="0"/>
              <a:buChar char="•"/>
            </a:pPr>
            <a:r>
              <a:rPr lang="en-US" sz="3600" b="1">
                <a:latin typeface="Calibri" pitchFamily="34" charset="0"/>
              </a:rPr>
              <a:t>8 injuries……3 critical </a:t>
            </a:r>
          </a:p>
          <a:p>
            <a:pPr lvl="1">
              <a:buFont typeface="Arial" charset="0"/>
              <a:buChar char="•"/>
            </a:pPr>
            <a:r>
              <a:rPr lang="en-AU" sz="3600" b="1">
                <a:latin typeface="Calibri" pitchFamily="34" charset="0"/>
              </a:rPr>
              <a:t>11 missing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2" descr="P:\My Documents\My Pictures\IMG_111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2" descr="P:\My Documents\My Pictures\IMG_112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2" descr="P:\My Documents\My Pictures\100_1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2" descr="P:\My Documents\My Pictures\100_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2" descr="P:\My Documents\My Pictures\100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0"/>
            <a:ext cx="959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403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Transocean Deepwater Horizon</vt:lpstr>
      <vt:lpstr>Deepwater Horizon</vt:lpstr>
      <vt:lpstr> A Little Background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Chevron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Transocean Deepwater Horizon</dc:title>
  <dc:creator>Ian King</dc:creator>
  <cp:lastModifiedBy>HESS Corporation</cp:lastModifiedBy>
  <cp:revision>15</cp:revision>
  <dcterms:created xsi:type="dcterms:W3CDTF">2010-04-21T12:14:25Z</dcterms:created>
  <dcterms:modified xsi:type="dcterms:W3CDTF">2010-04-22T12:24:53Z</dcterms:modified>
</cp:coreProperties>
</file>